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257" r:id="rId3"/>
    <p:sldId id="258" r:id="rId4"/>
    <p:sldId id="259" r:id="rId5"/>
    <p:sldId id="334" r:id="rId6"/>
    <p:sldId id="335" r:id="rId7"/>
    <p:sldId id="336" r:id="rId8"/>
    <p:sldId id="337" r:id="rId9"/>
    <p:sldId id="338" r:id="rId10"/>
    <p:sldId id="339" r:id="rId1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053"/>
    <p:restoredTop sz="94687"/>
  </p:normalViewPr>
  <p:slideViewPr>
    <p:cSldViewPr snapToGrid="0" snapToObjects="1">
      <p:cViewPr varScale="1">
        <p:scale>
          <a:sx n="98" d="100"/>
          <a:sy n="98" d="100"/>
        </p:scale>
        <p:origin x="200" y="68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10.png>
</file>

<file path=ppt/media/image2.tiff>
</file>

<file path=ppt/media/image3.tiff>
</file>

<file path=ppt/media/image4.tiff>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91425" rIns="91425" bIns="91425"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91425" rIns="91425" bIns="91425"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91425" rIns="91425" bIns="91425"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91425" rIns="91425" bIns="91425"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46667a5bec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46667a5bec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46667a5bec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4"/>
          <p:cNvSpPr txBox="1">
            <a:spLocks noGrp="1"/>
          </p:cNvSpPr>
          <p:nvPr>
            <p:ph type="title"/>
          </p:nvPr>
        </p:nvSpPr>
        <p:spPr>
          <a:xfrm>
            <a:off x="831850" y="1709738"/>
            <a:ext cx="10515600" cy="2852737"/>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9" name="Google Shape;29;p4"/>
          <p:cNvSpPr txBox="1">
            <a:spLocks noGrp="1"/>
          </p:cNvSpPr>
          <p:nvPr>
            <p:ph type="body" idx="1"/>
          </p:nvPr>
        </p:nvSpPr>
        <p:spPr>
          <a:xfrm>
            <a:off x="831850" y="4589463"/>
            <a:ext cx="10515600" cy="1500187"/>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0" name="Google Shape;30;p4"/>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1" name="Google Shape;31;p4"/>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2" name="Google Shape;32;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B627B-4304-1043-9C1F-936961F97B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72E25B8-CF1E-C443-AFFC-6085A948ACC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58E6DC-18C9-2E47-A625-B6890C8CFB17}"/>
              </a:ext>
            </a:extLst>
          </p:cNvPr>
          <p:cNvSpPr>
            <a:spLocks noGrp="1"/>
          </p:cNvSpPr>
          <p:nvPr>
            <p:ph type="dt" sz="half" idx="10"/>
          </p:nvPr>
        </p:nvSpPr>
        <p:spPr/>
        <p:txBody>
          <a:bodyPr/>
          <a:lstStyle/>
          <a:p>
            <a:fld id="{E2E65ECB-207D-C445-895F-DDC6BD9479A1}" type="datetimeFigureOut">
              <a:rPr lang="en-US" smtClean="0"/>
              <a:t>2/8/22</a:t>
            </a:fld>
            <a:endParaRPr lang="en-US"/>
          </a:p>
        </p:txBody>
      </p:sp>
      <p:sp>
        <p:nvSpPr>
          <p:cNvPr id="5" name="Footer Placeholder 4">
            <a:extLst>
              <a:ext uri="{FF2B5EF4-FFF2-40B4-BE49-F238E27FC236}">
                <a16:creationId xmlns:a16="http://schemas.microsoft.com/office/drawing/2014/main" id="{1F379A9D-2B7E-734A-A8AC-B710B64613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8F2F03-1708-3243-806A-41DAB3FE22C7}"/>
              </a:ext>
            </a:extLst>
          </p:cNvPr>
          <p:cNvSpPr>
            <a:spLocks noGrp="1"/>
          </p:cNvSpPr>
          <p:nvPr>
            <p:ph type="sldNum" sz="quarter" idx="12"/>
          </p:nvPr>
        </p:nvSpPr>
        <p:spPr/>
        <p:txBody>
          <a:bodyPr/>
          <a:lstStyle/>
          <a:p>
            <a:fld id="{8CD86763-EF90-2141-AE98-C337E82F1926}" type="slidenum">
              <a:rPr lang="en-US" smtClean="0"/>
              <a:t>‹#›</a:t>
            </a:fld>
            <a:endParaRPr lang="en-US"/>
          </a:p>
        </p:txBody>
      </p:sp>
    </p:spTree>
    <p:extLst>
      <p:ext uri="{BB962C8B-B14F-4D97-AF65-F5344CB8AC3E}">
        <p14:creationId xmlns:p14="http://schemas.microsoft.com/office/powerpoint/2010/main" val="3255020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5"/>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5" name="Google Shape;35;p5"/>
          <p:cNvSpPr txBox="1">
            <a:spLocks noGrp="1"/>
          </p:cNvSpPr>
          <p:nvPr>
            <p:ph type="body" idx="1"/>
          </p:nvPr>
        </p:nvSpPr>
        <p:spPr>
          <a:xfrm>
            <a:off x="838200" y="1825625"/>
            <a:ext cx="5181600" cy="435133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6" name="Google Shape;36;p5"/>
          <p:cNvSpPr txBox="1">
            <a:spLocks noGrp="1"/>
          </p:cNvSpPr>
          <p:nvPr>
            <p:ph type="body" idx="2"/>
          </p:nvPr>
        </p:nvSpPr>
        <p:spPr>
          <a:xfrm>
            <a:off x="6172200" y="1825625"/>
            <a:ext cx="5181600" cy="435133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Google Shape;37;p5"/>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8" name="Google Shape;38;p5"/>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39" name="Google Shape;39;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839788"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2" name="Google Shape;42;p6"/>
          <p:cNvSpPr txBox="1">
            <a:spLocks noGrp="1"/>
          </p:cNvSpPr>
          <p:nvPr>
            <p:ph type="body" idx="1"/>
          </p:nvPr>
        </p:nvSpPr>
        <p:spPr>
          <a:xfrm>
            <a:off x="839788" y="1681163"/>
            <a:ext cx="5157787" cy="823912"/>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3" name="Google Shape;43;p6"/>
          <p:cNvSpPr txBox="1">
            <a:spLocks noGrp="1"/>
          </p:cNvSpPr>
          <p:nvPr>
            <p:ph type="body" idx="2"/>
          </p:nvPr>
        </p:nvSpPr>
        <p:spPr>
          <a:xfrm>
            <a:off x="839788" y="2505075"/>
            <a:ext cx="5157787" cy="368458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3"/>
          </p:nvPr>
        </p:nvSpPr>
        <p:spPr>
          <a:xfrm>
            <a:off x="6172200" y="1681163"/>
            <a:ext cx="5183188" cy="823912"/>
          </a:xfrm>
          <a:prstGeom prst="rect">
            <a:avLst/>
          </a:prstGeom>
          <a:noFill/>
          <a:ln>
            <a:noFill/>
          </a:ln>
        </p:spPr>
        <p:txBody>
          <a:bodyPr spcFirstLastPara="1" wrap="square" lIns="91425" tIns="91425" rIns="91425" bIns="91425"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body" idx="4"/>
          </p:nvPr>
        </p:nvSpPr>
        <p:spPr>
          <a:xfrm>
            <a:off x="6172200" y="2505075"/>
            <a:ext cx="5183188" cy="368458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6" name="Google Shape;46;p6"/>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7" name="Google Shape;47;p6"/>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8" name="Google Shape;48;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7"/>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8"/>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6" name="Google Shape;56;p8"/>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7" name="Google Shape;57;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839788" y="457200"/>
            <a:ext cx="3932237"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0" name="Google Shape;60;p9"/>
          <p:cNvSpPr txBox="1">
            <a:spLocks noGrp="1"/>
          </p:cNvSpPr>
          <p:nvPr>
            <p:ph type="body" idx="1"/>
          </p:nvPr>
        </p:nvSpPr>
        <p:spPr>
          <a:xfrm>
            <a:off x="5183188" y="987425"/>
            <a:ext cx="6172200" cy="4873625"/>
          </a:xfrm>
          <a:prstGeom prst="rect">
            <a:avLst/>
          </a:prstGeom>
          <a:noFill/>
          <a:ln>
            <a:noFill/>
          </a:ln>
        </p:spPr>
        <p:txBody>
          <a:bodyPr spcFirstLastPara="1" wrap="square" lIns="91425" tIns="91425" rIns="91425" bIns="91425"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1" name="Google Shape;61;p9"/>
          <p:cNvSpPr txBox="1">
            <a:spLocks noGrp="1"/>
          </p:cNvSpPr>
          <p:nvPr>
            <p:ph type="body" idx="2"/>
          </p:nvPr>
        </p:nvSpPr>
        <p:spPr>
          <a:xfrm>
            <a:off x="839788" y="2057400"/>
            <a:ext cx="3932237" cy="381158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2" name="Google Shape;62;p9"/>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3" name="Google Shape;63;p9"/>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839788" y="457200"/>
            <a:ext cx="3932237" cy="1600200"/>
          </a:xfrm>
          <a:prstGeom prst="rect">
            <a:avLst/>
          </a:prstGeom>
          <a:noFill/>
          <a:ln>
            <a:noFill/>
          </a:ln>
        </p:spPr>
        <p:txBody>
          <a:bodyPr spcFirstLastPara="1" wrap="square" lIns="91425" tIns="91425" rIns="91425" bIns="91425" anchor="b" anchorCtr="0"/>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7" name="Google Shape;67;p10"/>
          <p:cNvSpPr>
            <a:spLocks noGrp="1"/>
          </p:cNvSpPr>
          <p:nvPr>
            <p:ph type="pic" idx="2"/>
          </p:nvPr>
        </p:nvSpPr>
        <p:spPr>
          <a:xfrm>
            <a:off x="5183188" y="987425"/>
            <a:ext cx="6172200" cy="4873625"/>
          </a:xfrm>
          <a:prstGeom prst="rect">
            <a:avLst/>
          </a:prstGeom>
          <a:noFill/>
          <a:ln>
            <a:noFill/>
          </a:ln>
        </p:spPr>
        <p:txBody>
          <a:bodyPr spcFirstLastPara="1" wrap="square" lIns="91425" tIns="91425" rIns="91425" bIns="91425"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10"/>
          <p:cNvSpPr txBox="1">
            <a:spLocks noGrp="1"/>
          </p:cNvSpPr>
          <p:nvPr>
            <p:ph type="body" idx="1"/>
          </p:nvPr>
        </p:nvSpPr>
        <p:spPr>
          <a:xfrm>
            <a:off x="839788" y="2057400"/>
            <a:ext cx="3932237" cy="3811588"/>
          </a:xfrm>
          <a:prstGeom prst="rect">
            <a:avLst/>
          </a:prstGeom>
          <a:noFill/>
          <a:ln>
            <a:noFill/>
          </a:ln>
        </p:spPr>
        <p:txBody>
          <a:bodyPr spcFirstLastPara="1" wrap="square" lIns="91425" tIns="91425" rIns="91425" bIns="91425"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9" name="Google Shape;69;p10"/>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0" name="Google Shape;70;p10"/>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1" name="Google Shape;71;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4" name="Google Shape;74;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Google Shape;75;p11"/>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6" name="Google Shape;76;p11"/>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77" name="Google Shape;77;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1" name="Google Shape;81;p12"/>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12"/>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3" name="Google Shape;83;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a:solidFill>
                  <a:srgbClr val="888888"/>
                </a:solidFill>
                <a:latin typeface="Calibri"/>
                <a:ea typeface="Calibri"/>
                <a:cs typeface="Calibri"/>
                <a:sym typeface="Calibri"/>
              </a:defRPr>
            </a:lvl1pPr>
            <a:lvl2pPr marL="0" marR="0" lvl="1" indent="0" algn="r" rtl="0">
              <a:spcBef>
                <a:spcPts val="0"/>
              </a:spcBef>
              <a:buNone/>
              <a:defRPr sz="1200">
                <a:solidFill>
                  <a:srgbClr val="888888"/>
                </a:solidFill>
                <a:latin typeface="Calibri"/>
                <a:ea typeface="Calibri"/>
                <a:cs typeface="Calibri"/>
                <a:sym typeface="Calibri"/>
              </a:defRPr>
            </a:lvl2pPr>
            <a:lvl3pPr marL="0" marR="0" lvl="2" indent="0" algn="r" rtl="0">
              <a:spcBef>
                <a:spcPts val="0"/>
              </a:spcBef>
              <a:buNone/>
              <a:defRPr sz="1200">
                <a:solidFill>
                  <a:srgbClr val="888888"/>
                </a:solidFill>
                <a:latin typeface="Calibri"/>
                <a:ea typeface="Calibri"/>
                <a:cs typeface="Calibri"/>
                <a:sym typeface="Calibri"/>
              </a:defRPr>
            </a:lvl3pPr>
            <a:lvl4pPr marL="0" marR="0" lvl="3" indent="0" algn="r" rtl="0">
              <a:spcBef>
                <a:spcPts val="0"/>
              </a:spcBef>
              <a:buNone/>
              <a:defRPr sz="1200">
                <a:solidFill>
                  <a:srgbClr val="888888"/>
                </a:solidFill>
                <a:latin typeface="Calibri"/>
                <a:ea typeface="Calibri"/>
                <a:cs typeface="Calibri"/>
                <a:sym typeface="Calibri"/>
              </a:defRPr>
            </a:lvl4pPr>
            <a:lvl5pPr marL="0" marR="0" lvl="4" indent="0" algn="r" rtl="0">
              <a:spcBef>
                <a:spcPts val="0"/>
              </a:spcBef>
              <a:buNone/>
              <a:defRPr sz="1200">
                <a:solidFill>
                  <a:srgbClr val="888888"/>
                </a:solidFill>
                <a:latin typeface="Calibri"/>
                <a:ea typeface="Calibri"/>
                <a:cs typeface="Calibri"/>
                <a:sym typeface="Calibri"/>
              </a:defRPr>
            </a:lvl5pPr>
            <a:lvl6pPr marL="0" marR="0" lvl="5" indent="0" algn="r" rtl="0">
              <a:spcBef>
                <a:spcPts val="0"/>
              </a:spcBef>
              <a:buNone/>
              <a:defRPr sz="1200">
                <a:solidFill>
                  <a:srgbClr val="888888"/>
                </a:solidFill>
                <a:latin typeface="Calibri"/>
                <a:ea typeface="Calibri"/>
                <a:cs typeface="Calibri"/>
                <a:sym typeface="Calibri"/>
              </a:defRPr>
            </a:lvl6pPr>
            <a:lvl7pPr marL="0" marR="0" lvl="6" indent="0" algn="r" rtl="0">
              <a:spcBef>
                <a:spcPts val="0"/>
              </a:spcBef>
              <a:buNone/>
              <a:defRPr sz="1200">
                <a:solidFill>
                  <a:srgbClr val="888888"/>
                </a:solidFill>
                <a:latin typeface="Calibri"/>
                <a:ea typeface="Calibri"/>
                <a:cs typeface="Calibri"/>
                <a:sym typeface="Calibri"/>
              </a:defRPr>
            </a:lvl7pPr>
            <a:lvl8pPr marL="0" marR="0" lvl="7" indent="0" algn="r" rtl="0">
              <a:spcBef>
                <a:spcPts val="0"/>
              </a:spcBef>
              <a:buNone/>
              <a:defRPr sz="1200">
                <a:solidFill>
                  <a:srgbClr val="888888"/>
                </a:solidFill>
                <a:latin typeface="Calibri"/>
                <a:ea typeface="Calibri"/>
                <a:cs typeface="Calibri"/>
                <a:sym typeface="Calibri"/>
              </a:defRPr>
            </a:lvl8pPr>
            <a:lvl9pPr marL="0" marR="0" lvl="8" indent="0" algn="r" rtl="0">
              <a:spcBef>
                <a:spcPts val="0"/>
              </a:spcBef>
              <a:buNone/>
              <a:defRPr sz="1200">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365125"/>
            <a:ext cx="10515600" cy="1325563"/>
          </a:xfrm>
          <a:prstGeom prst="rect">
            <a:avLst/>
          </a:prstGeom>
          <a:noFill/>
          <a:ln>
            <a:noFill/>
          </a:ln>
        </p:spPr>
        <p:txBody>
          <a:bodyPr spcFirstLastPara="1" wrap="square" lIns="91425" tIns="91425" rIns="91425" bIns="91425"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91425" rIns="91425" bIns="91425"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60"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5.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hyperlink" Target="https://www.pypy.org/download.html" TargetMode="External"/><Relationship Id="rId2" Type="http://schemas.openxmlformats.org/officeDocument/2006/relationships/hyperlink" Target="https://www.pypy.org/" TargetMode="External"/><Relationship Id="rId1" Type="http://schemas.openxmlformats.org/officeDocument/2006/relationships/slideLayout" Target="../slideLayouts/slideLayout5.xml"/><Relationship Id="rId5" Type="http://schemas.openxmlformats.org/officeDocument/2006/relationships/image" Target="../media/image10.png"/><Relationship Id="rId4" Type="http://schemas.openxmlformats.org/officeDocument/2006/relationships/hyperlink" Target="https://speed.pypy.org/"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twimlai.com/" TargetMode="Externa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pic>
        <p:nvPicPr>
          <p:cNvPr id="2" name="Picture 1">
            <a:extLst>
              <a:ext uri="{FF2B5EF4-FFF2-40B4-BE49-F238E27FC236}">
                <a16:creationId xmlns:a16="http://schemas.microsoft.com/office/drawing/2014/main" id="{344F522C-8896-6B49-B799-535C7F78B34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384299" y="1452281"/>
            <a:ext cx="4713942" cy="2828365"/>
          </a:xfrm>
          <a:prstGeom prst="rect">
            <a:avLst/>
          </a:prstGeom>
        </p:spPr>
      </p:pic>
      <p:pic>
        <p:nvPicPr>
          <p:cNvPr id="3" name="Picture 2">
            <a:extLst>
              <a:ext uri="{FF2B5EF4-FFF2-40B4-BE49-F238E27FC236}">
                <a16:creationId xmlns:a16="http://schemas.microsoft.com/office/drawing/2014/main" id="{F6D45EB1-5198-F44F-93FD-C8C101019B5B}"/>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6553199" y="2413746"/>
            <a:ext cx="4010212" cy="3007659"/>
          </a:xfrm>
          <a:prstGeom prst="rect">
            <a:avLst/>
          </a:prstGeom>
        </p:spPr>
      </p:pic>
      <p:sp>
        <p:nvSpPr>
          <p:cNvPr id="4" name="TextBox 3">
            <a:extLst>
              <a:ext uri="{FF2B5EF4-FFF2-40B4-BE49-F238E27FC236}">
                <a16:creationId xmlns:a16="http://schemas.microsoft.com/office/drawing/2014/main" id="{271C4845-4D4D-0F40-986E-E6D93F3B0DCE}"/>
              </a:ext>
            </a:extLst>
          </p:cNvPr>
          <p:cNvSpPr txBox="1"/>
          <p:nvPr/>
        </p:nvSpPr>
        <p:spPr>
          <a:xfrm>
            <a:off x="201706" y="188259"/>
            <a:ext cx="11793070" cy="584775"/>
          </a:xfrm>
          <a:prstGeom prst="rect">
            <a:avLst/>
          </a:prstGeom>
          <a:noFill/>
        </p:spPr>
        <p:txBody>
          <a:bodyPr wrap="square" rtlCol="0">
            <a:spAutoFit/>
          </a:bodyPr>
          <a:lstStyle/>
          <a:p>
            <a:r>
              <a:rPr lang="en-US" sz="3200" b="1" dirty="0"/>
              <a:t>The 'world's first' AI news anchor has gone live in China</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C0F8E1-3463-D547-A6DB-94C83BA0A94A}"/>
              </a:ext>
            </a:extLst>
          </p:cNvPr>
          <p:cNvSpPr txBox="1"/>
          <p:nvPr/>
        </p:nvSpPr>
        <p:spPr>
          <a:xfrm>
            <a:off x="0" y="62072"/>
            <a:ext cx="4859383" cy="2031325"/>
          </a:xfrm>
          <a:prstGeom prst="rect">
            <a:avLst/>
          </a:prstGeom>
          <a:noFill/>
        </p:spPr>
        <p:txBody>
          <a:bodyPr wrap="square" rtlCol="0">
            <a:spAutoFit/>
          </a:bodyPr>
          <a:lstStyle/>
          <a:p>
            <a:r>
              <a:rPr lang="en-US" sz="2800" b="1"/>
              <a:t>PyPy</a:t>
            </a:r>
          </a:p>
          <a:p>
            <a:endParaRPr lang="en-US"/>
          </a:p>
          <a:p>
            <a:r>
              <a:rPr lang="en-US"/>
              <a:t>A fast, compliant alternative implementation of Python.</a:t>
            </a:r>
          </a:p>
          <a:p>
            <a:r>
              <a:rPr lang="en-US"/>
              <a:t>Uses JIT (Just In Time compiler)</a:t>
            </a:r>
          </a:p>
          <a:p>
            <a:endParaRPr lang="en-US"/>
          </a:p>
          <a:p>
            <a:pPr marL="285750" indent="-285750">
              <a:buFont typeface="Arial" panose="020B0604020202020204" pitchFamily="34" charset="0"/>
              <a:buChar char="•"/>
            </a:pPr>
            <a:r>
              <a:rPr lang="en-US">
                <a:hlinkClick r:id="rId2"/>
              </a:rPr>
              <a:t>https://www.pypy.org/</a:t>
            </a:r>
            <a:endParaRPr lang="en-US"/>
          </a:p>
          <a:p>
            <a:pPr marL="285750" indent="-285750">
              <a:buFont typeface="Arial" panose="020B0604020202020204" pitchFamily="34" charset="0"/>
              <a:buChar char="•"/>
            </a:pPr>
            <a:r>
              <a:rPr lang="en-US">
                <a:hlinkClick r:id="rId3"/>
              </a:rPr>
              <a:t>https://www.pypy.org/download.html</a:t>
            </a:r>
            <a:endParaRPr lang="en-US"/>
          </a:p>
          <a:p>
            <a:pPr marL="285750" indent="-285750">
              <a:buFont typeface="Arial" panose="020B0604020202020204" pitchFamily="34" charset="0"/>
              <a:buChar char="•"/>
            </a:pPr>
            <a:r>
              <a:rPr lang="en-US">
                <a:hlinkClick r:id="rId4"/>
              </a:rPr>
              <a:t>https://speed.pypy.org/</a:t>
            </a:r>
            <a:endParaRPr lang="en-US"/>
          </a:p>
        </p:txBody>
      </p:sp>
      <p:pic>
        <p:nvPicPr>
          <p:cNvPr id="3" name="Picture 2">
            <a:extLst>
              <a:ext uri="{FF2B5EF4-FFF2-40B4-BE49-F238E27FC236}">
                <a16:creationId xmlns:a16="http://schemas.microsoft.com/office/drawing/2014/main" id="{2171B13D-E12E-1247-936C-32A43ADD8D39}"/>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033963" y="176299"/>
            <a:ext cx="1978604" cy="986295"/>
          </a:xfrm>
          <a:prstGeom prst="rect">
            <a:avLst/>
          </a:prstGeom>
        </p:spPr>
      </p:pic>
    </p:spTree>
    <p:extLst>
      <p:ext uri="{BB962C8B-B14F-4D97-AF65-F5344CB8AC3E}">
        <p14:creationId xmlns:p14="http://schemas.microsoft.com/office/powerpoint/2010/main" val="1136518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A47270F-6D41-5449-91CC-3B01939D2CB3}"/>
              </a:ext>
            </a:extLst>
          </p:cNvPr>
          <p:cNvSpPr txBox="1"/>
          <p:nvPr/>
        </p:nvSpPr>
        <p:spPr>
          <a:xfrm>
            <a:off x="242047" y="161365"/>
            <a:ext cx="11456894" cy="1384995"/>
          </a:xfrm>
          <a:prstGeom prst="rect">
            <a:avLst/>
          </a:prstGeom>
          <a:noFill/>
        </p:spPr>
        <p:txBody>
          <a:bodyPr wrap="square" rtlCol="0">
            <a:spAutoFit/>
          </a:bodyPr>
          <a:lstStyle/>
          <a:p>
            <a:r>
              <a:rPr lang="en-US" sz="2800" b="1" dirty="0"/>
              <a:t>Amazon is releasing a $400 self-driving toy car that you can program yourself – and it's launching a racing league to test your skills</a:t>
            </a:r>
          </a:p>
        </p:txBody>
      </p:sp>
      <p:pic>
        <p:nvPicPr>
          <p:cNvPr id="3" name="Picture 2">
            <a:extLst>
              <a:ext uri="{FF2B5EF4-FFF2-40B4-BE49-F238E27FC236}">
                <a16:creationId xmlns:a16="http://schemas.microsoft.com/office/drawing/2014/main" id="{9B5F78C6-A8F0-7340-B93D-FF09B9C63905}"/>
              </a:ext>
            </a:extLst>
          </p:cNvPr>
          <p:cNvPicPr>
            <a:picLocks noChangeAspect="1"/>
          </p:cNvPicPr>
          <p:nvPr/>
        </p:nvPicPr>
        <p:blipFill>
          <a:blip r:embed="rId2"/>
          <a:stretch>
            <a:fillRect/>
          </a:stretch>
        </p:blipFill>
        <p:spPr>
          <a:xfrm>
            <a:off x="242047" y="1837189"/>
            <a:ext cx="6096000" cy="4572000"/>
          </a:xfrm>
          <a:prstGeom prst="rect">
            <a:avLst/>
          </a:prstGeom>
        </p:spPr>
      </p:pic>
      <p:sp>
        <p:nvSpPr>
          <p:cNvPr id="4" name="TextBox 3">
            <a:extLst>
              <a:ext uri="{FF2B5EF4-FFF2-40B4-BE49-F238E27FC236}">
                <a16:creationId xmlns:a16="http://schemas.microsoft.com/office/drawing/2014/main" id="{0ED49079-0D97-D647-8A5F-1CF3B7FDD7BB}"/>
              </a:ext>
            </a:extLst>
          </p:cNvPr>
          <p:cNvSpPr txBox="1"/>
          <p:nvPr/>
        </p:nvSpPr>
        <p:spPr>
          <a:xfrm>
            <a:off x="7234518" y="1344706"/>
            <a:ext cx="4733365" cy="5355312"/>
          </a:xfrm>
          <a:prstGeom prst="rect">
            <a:avLst/>
          </a:prstGeom>
          <a:noFill/>
        </p:spPr>
        <p:txBody>
          <a:bodyPr wrap="square" rtlCol="0">
            <a:spAutoFit/>
          </a:bodyPr>
          <a:lstStyle/>
          <a:p>
            <a:r>
              <a:rPr lang="en-US" sz="1800" dirty="0"/>
              <a:t>AWS </a:t>
            </a:r>
            <a:r>
              <a:rPr lang="en-US" sz="1800" dirty="0" err="1"/>
              <a:t>DeepRacer</a:t>
            </a:r>
            <a:r>
              <a:rPr lang="en-US" sz="1800" dirty="0"/>
              <a:t>: A remote controlled car, retailing for $400 when it becomes available next year, that developers can program to drive itself. This car is now available to pre-order on Amazon at a special introductory price of $249.</a:t>
            </a:r>
          </a:p>
          <a:p>
            <a:r>
              <a:rPr lang="en-US" sz="1800" dirty="0"/>
              <a:t>This radio-controlled, four-wheel drive vehicle is 1/18th the size of an actual car. It's trained using reinforcement learning, an AI technique that means the car will learn to drive better through trial and error. The car is rewarded for staying on the track, avoiding obstacles and more, helping the car to learn to drive more accurately over time.</a:t>
            </a:r>
          </a:p>
          <a:p>
            <a:r>
              <a:rPr lang="en-US" sz="1800" dirty="0"/>
              <a:t>This car uses an Intel Atom processor, and a 4 megapixel camera with 1080p resolution that has a heat map to detect obstacles, and </a:t>
            </a:r>
            <a:r>
              <a:rPr lang="en-US" sz="1800" dirty="0" err="1"/>
              <a:t>WiFi</a:t>
            </a:r>
            <a:r>
              <a:rPr lang="en-US" sz="1800" dirty="0"/>
              <a:t> access.</a:t>
            </a:r>
          </a:p>
          <a:p>
            <a:endParaRPr lang="en-US" sz="1800" dirty="0"/>
          </a:p>
        </p:txBody>
      </p:sp>
    </p:spTree>
    <p:extLst>
      <p:ext uri="{BB962C8B-B14F-4D97-AF65-F5344CB8AC3E}">
        <p14:creationId xmlns:p14="http://schemas.microsoft.com/office/powerpoint/2010/main" val="2033149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5A1C70-0C83-C947-9CA2-D0530FCB162F}"/>
              </a:ext>
            </a:extLst>
          </p:cNvPr>
          <p:cNvSpPr txBox="1"/>
          <p:nvPr/>
        </p:nvSpPr>
        <p:spPr>
          <a:xfrm>
            <a:off x="309281" y="201706"/>
            <a:ext cx="11645153" cy="1077218"/>
          </a:xfrm>
          <a:prstGeom prst="rect">
            <a:avLst/>
          </a:prstGeom>
          <a:noFill/>
        </p:spPr>
        <p:txBody>
          <a:bodyPr wrap="square" rtlCol="0">
            <a:spAutoFit/>
          </a:bodyPr>
          <a:lstStyle/>
          <a:p>
            <a:r>
              <a:rPr lang="en-US" sz="3200" b="1" dirty="0"/>
              <a:t>Generative adversarial network produces a "universal fingerprint" that will unlock many smartphones</a:t>
            </a:r>
          </a:p>
        </p:txBody>
      </p:sp>
      <p:pic>
        <p:nvPicPr>
          <p:cNvPr id="3" name="Picture 2">
            <a:extLst>
              <a:ext uri="{FF2B5EF4-FFF2-40B4-BE49-F238E27FC236}">
                <a16:creationId xmlns:a16="http://schemas.microsoft.com/office/drawing/2014/main" id="{2995EB9F-A5A2-3246-85AF-5F233BDE30DD}"/>
              </a:ext>
            </a:extLst>
          </p:cNvPr>
          <p:cNvPicPr>
            <a:picLocks noChangeAspect="1"/>
          </p:cNvPicPr>
          <p:nvPr/>
        </p:nvPicPr>
        <p:blipFill>
          <a:blip r:embed="rId2"/>
          <a:stretch>
            <a:fillRect/>
          </a:stretch>
        </p:blipFill>
        <p:spPr>
          <a:xfrm>
            <a:off x="1129552" y="1466171"/>
            <a:ext cx="9204512" cy="5176301"/>
          </a:xfrm>
          <a:prstGeom prst="rect">
            <a:avLst/>
          </a:prstGeom>
        </p:spPr>
      </p:pic>
    </p:spTree>
    <p:extLst>
      <p:ext uri="{BB962C8B-B14F-4D97-AF65-F5344CB8AC3E}">
        <p14:creationId xmlns:p14="http://schemas.microsoft.com/office/powerpoint/2010/main" val="37716512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6B5318-CC33-EF40-8649-31493701FD87}"/>
              </a:ext>
            </a:extLst>
          </p:cNvPr>
          <p:cNvSpPr txBox="1"/>
          <p:nvPr/>
        </p:nvSpPr>
        <p:spPr>
          <a:xfrm>
            <a:off x="470647" y="295835"/>
            <a:ext cx="10555941" cy="2031325"/>
          </a:xfrm>
          <a:prstGeom prst="rect">
            <a:avLst/>
          </a:prstGeom>
          <a:noFill/>
        </p:spPr>
        <p:txBody>
          <a:bodyPr wrap="square" rtlCol="0">
            <a:spAutoFit/>
          </a:bodyPr>
          <a:lstStyle/>
          <a:p>
            <a:r>
              <a:rPr lang="en-US" sz="1800" dirty="0"/>
              <a:t>NO TIME TO READ AI RESEARCH? WE SUMMARIZED TOP 2018 PAPERS FOR YOU</a:t>
            </a:r>
          </a:p>
          <a:p>
            <a:r>
              <a:rPr lang="en-US" sz="1800" dirty="0"/>
              <a:t>Posted by </a:t>
            </a:r>
            <a:r>
              <a:rPr lang="en-US" sz="1800" dirty="0" err="1"/>
              <a:t>Mariya</a:t>
            </a:r>
            <a:r>
              <a:rPr lang="en-US" sz="1800" dirty="0"/>
              <a:t> Yao | Nov 27, 2018</a:t>
            </a:r>
          </a:p>
          <a:p>
            <a:r>
              <a:rPr lang="en-US" sz="1800" dirty="0"/>
              <a:t> - https://</a:t>
            </a:r>
            <a:r>
              <a:rPr lang="en-US" sz="1800" dirty="0" err="1"/>
              <a:t>www.topbots.com</a:t>
            </a:r>
            <a:r>
              <a:rPr lang="en-US" sz="1800" dirty="0"/>
              <a:t>/most-important-ai-research-papers-2018/</a:t>
            </a:r>
          </a:p>
          <a:p>
            <a:endParaRPr lang="en-US" sz="1800" dirty="0"/>
          </a:p>
          <a:p>
            <a:r>
              <a:rPr lang="en-US" sz="1800" dirty="0"/>
              <a:t>GAN Dissection: Visualizing and Understanding Generative Adversarial Networks</a:t>
            </a:r>
          </a:p>
          <a:p>
            <a:r>
              <a:rPr lang="en-US" sz="1800" dirty="0"/>
              <a:t> - https://</a:t>
            </a:r>
            <a:r>
              <a:rPr lang="en-US" sz="1800" dirty="0" err="1"/>
              <a:t>gandissect.csail.mit.edu</a:t>
            </a:r>
            <a:r>
              <a:rPr lang="en-US" sz="1800" dirty="0"/>
              <a:t>/</a:t>
            </a:r>
          </a:p>
          <a:p>
            <a:endParaRPr lang="en-US" sz="1800" dirty="0"/>
          </a:p>
        </p:txBody>
      </p:sp>
    </p:spTree>
    <p:extLst>
      <p:ext uri="{BB962C8B-B14F-4D97-AF65-F5344CB8AC3E}">
        <p14:creationId xmlns:p14="http://schemas.microsoft.com/office/powerpoint/2010/main" val="25453083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B2EEE99-662E-2946-B88D-F9A13D38FE0F}"/>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831872" y="900954"/>
            <a:ext cx="10047919" cy="5957046"/>
          </a:xfrm>
          <a:prstGeom prst="rect">
            <a:avLst/>
          </a:prstGeom>
        </p:spPr>
      </p:pic>
      <p:sp>
        <p:nvSpPr>
          <p:cNvPr id="7" name="TextBox 6">
            <a:extLst>
              <a:ext uri="{FF2B5EF4-FFF2-40B4-BE49-F238E27FC236}">
                <a16:creationId xmlns:a16="http://schemas.microsoft.com/office/drawing/2014/main" id="{E4AC1084-0E90-244B-BE5D-D1F5E3EA080E}"/>
              </a:ext>
            </a:extLst>
          </p:cNvPr>
          <p:cNvSpPr txBox="1"/>
          <p:nvPr/>
        </p:nvSpPr>
        <p:spPr>
          <a:xfrm>
            <a:off x="188259" y="134471"/>
            <a:ext cx="10085294" cy="584775"/>
          </a:xfrm>
          <a:prstGeom prst="rect">
            <a:avLst/>
          </a:prstGeom>
          <a:noFill/>
        </p:spPr>
        <p:txBody>
          <a:bodyPr wrap="square" rtlCol="0">
            <a:spAutoFit/>
          </a:bodyPr>
          <a:lstStyle/>
          <a:p>
            <a:r>
              <a:rPr lang="en-US" sz="3200" b="1" dirty="0" err="1"/>
              <a:t>Xander</a:t>
            </a:r>
            <a:r>
              <a:rPr lang="en-US" sz="3200" b="1" dirty="0"/>
              <a:t> </a:t>
            </a:r>
            <a:r>
              <a:rPr lang="en-US" sz="3200" b="1" dirty="0" err="1"/>
              <a:t>Steenbrugge</a:t>
            </a:r>
            <a:r>
              <a:rPr lang="en-US" sz="3200" b="1" dirty="0"/>
              <a:t> (</a:t>
            </a:r>
            <a:r>
              <a:rPr lang="en-US" sz="3200" b="1" dirty="0" err="1"/>
              <a:t>Arxiv</a:t>
            </a:r>
            <a:r>
              <a:rPr lang="en-US" sz="3200" b="1" dirty="0"/>
              <a:t> Insights on </a:t>
            </a:r>
            <a:r>
              <a:rPr lang="en-US" sz="3200" b="1" dirty="0" err="1"/>
              <a:t>youtube</a:t>
            </a:r>
            <a:r>
              <a:rPr lang="en-US" sz="3200" b="1" dirty="0"/>
              <a:t>)</a:t>
            </a:r>
          </a:p>
        </p:txBody>
      </p:sp>
    </p:spTree>
    <p:extLst>
      <p:ext uri="{BB962C8B-B14F-4D97-AF65-F5344CB8AC3E}">
        <p14:creationId xmlns:p14="http://schemas.microsoft.com/office/powerpoint/2010/main" val="922623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AE35F1A-45C0-164D-ADD4-8EF19FA03062}"/>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581761" y="1005840"/>
            <a:ext cx="6258758" cy="5486400"/>
          </a:xfrm>
          <a:prstGeom prst="rect">
            <a:avLst/>
          </a:prstGeom>
        </p:spPr>
      </p:pic>
      <p:sp>
        <p:nvSpPr>
          <p:cNvPr id="6" name="TextBox 5">
            <a:extLst>
              <a:ext uri="{FF2B5EF4-FFF2-40B4-BE49-F238E27FC236}">
                <a16:creationId xmlns:a16="http://schemas.microsoft.com/office/drawing/2014/main" id="{118609A0-C4E2-1140-83B5-390BF743FC24}"/>
              </a:ext>
            </a:extLst>
          </p:cNvPr>
          <p:cNvSpPr txBox="1"/>
          <p:nvPr/>
        </p:nvSpPr>
        <p:spPr>
          <a:xfrm>
            <a:off x="188259" y="134471"/>
            <a:ext cx="10085294" cy="584775"/>
          </a:xfrm>
          <a:prstGeom prst="rect">
            <a:avLst/>
          </a:prstGeom>
          <a:noFill/>
        </p:spPr>
        <p:txBody>
          <a:bodyPr wrap="square" rtlCol="0">
            <a:spAutoFit/>
          </a:bodyPr>
          <a:lstStyle/>
          <a:p>
            <a:r>
              <a:rPr lang="en-US" sz="3200" b="1" dirty="0"/>
              <a:t>Siraj </a:t>
            </a:r>
            <a:r>
              <a:rPr lang="en-US" sz="3200" b="1" dirty="0" err="1"/>
              <a:t>Raval</a:t>
            </a:r>
            <a:r>
              <a:rPr lang="en-US" sz="3200" b="1" dirty="0"/>
              <a:t> on </a:t>
            </a:r>
            <a:r>
              <a:rPr lang="en-US" sz="3200" b="1" dirty="0" err="1"/>
              <a:t>youtube</a:t>
            </a:r>
            <a:r>
              <a:rPr lang="en-US" sz="3200" b="1" dirty="0"/>
              <a:t> - ~500K subscribers</a:t>
            </a:r>
          </a:p>
        </p:txBody>
      </p:sp>
    </p:spTree>
    <p:extLst>
      <p:ext uri="{BB962C8B-B14F-4D97-AF65-F5344CB8AC3E}">
        <p14:creationId xmlns:p14="http://schemas.microsoft.com/office/powerpoint/2010/main" val="6378397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E1803D2-69D3-674A-85CB-1467A7052E3C}"/>
              </a:ext>
            </a:extLst>
          </p:cNvPr>
          <p:cNvSpPr txBox="1"/>
          <p:nvPr/>
        </p:nvSpPr>
        <p:spPr>
          <a:xfrm>
            <a:off x="215153" y="134471"/>
            <a:ext cx="10784541" cy="584775"/>
          </a:xfrm>
          <a:prstGeom prst="rect">
            <a:avLst/>
          </a:prstGeom>
          <a:noFill/>
        </p:spPr>
        <p:txBody>
          <a:bodyPr wrap="square" rtlCol="0">
            <a:spAutoFit/>
          </a:bodyPr>
          <a:lstStyle/>
          <a:p>
            <a:r>
              <a:rPr lang="en-US" sz="3200" b="1" dirty="0"/>
              <a:t>Reinforcement Learning – books on Amazon</a:t>
            </a:r>
          </a:p>
        </p:txBody>
      </p:sp>
      <p:pic>
        <p:nvPicPr>
          <p:cNvPr id="6" name="Picture 5">
            <a:extLst>
              <a:ext uri="{FF2B5EF4-FFF2-40B4-BE49-F238E27FC236}">
                <a16:creationId xmlns:a16="http://schemas.microsoft.com/office/drawing/2014/main" id="{E120E90B-E1B4-FC43-BD1D-DCC4A7C76080}"/>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2142136" y="884815"/>
            <a:ext cx="7598846" cy="5849471"/>
          </a:xfrm>
          <a:prstGeom prst="rect">
            <a:avLst/>
          </a:prstGeom>
        </p:spPr>
      </p:pic>
    </p:spTree>
    <p:extLst>
      <p:ext uri="{BB962C8B-B14F-4D97-AF65-F5344CB8AC3E}">
        <p14:creationId xmlns:p14="http://schemas.microsoft.com/office/powerpoint/2010/main" val="11756695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2B2A097-9CD2-3B4D-AF68-4501B2880213}"/>
              </a:ext>
            </a:extLst>
          </p:cNvPr>
          <p:cNvSpPr txBox="1"/>
          <p:nvPr/>
        </p:nvSpPr>
        <p:spPr>
          <a:xfrm>
            <a:off x="98611" y="4760260"/>
            <a:ext cx="10219766" cy="1077218"/>
          </a:xfrm>
          <a:prstGeom prst="rect">
            <a:avLst/>
          </a:prstGeom>
          <a:noFill/>
        </p:spPr>
        <p:txBody>
          <a:bodyPr wrap="square" rtlCol="0">
            <a:spAutoFit/>
          </a:bodyPr>
          <a:lstStyle/>
          <a:p>
            <a:r>
              <a:rPr lang="en-US" sz="3200" dirty="0"/>
              <a:t>This Week in Machine Learning &amp; AI   (</a:t>
            </a:r>
            <a:r>
              <a:rPr lang="en-US" sz="3200" dirty="0" err="1"/>
              <a:t>TWiML&amp;AI</a:t>
            </a:r>
            <a:r>
              <a:rPr lang="en-US" sz="3200" dirty="0"/>
              <a:t>) podcast</a:t>
            </a:r>
            <a:endParaRPr lang="en-US" sz="3200" b="0" dirty="0">
              <a:effectLst/>
            </a:endParaRPr>
          </a:p>
          <a:p>
            <a:r>
              <a:rPr lang="en-US" sz="3200" dirty="0"/>
              <a:t>- </a:t>
            </a:r>
            <a:r>
              <a:rPr lang="en-US" sz="3200" u="sng" dirty="0">
                <a:hlinkClick r:id="rId2"/>
              </a:rPr>
              <a:t>https://twimlai.com</a:t>
            </a:r>
            <a:r>
              <a:rPr lang="en-US" sz="3200" dirty="0"/>
              <a:t> - </a:t>
            </a:r>
            <a:endParaRPr lang="en-US" sz="3200" b="0" dirty="0">
              <a:effectLst/>
            </a:endParaRPr>
          </a:p>
        </p:txBody>
      </p:sp>
      <p:sp>
        <p:nvSpPr>
          <p:cNvPr id="5" name="TextBox 4">
            <a:extLst>
              <a:ext uri="{FF2B5EF4-FFF2-40B4-BE49-F238E27FC236}">
                <a16:creationId xmlns:a16="http://schemas.microsoft.com/office/drawing/2014/main" id="{C61E4535-0F18-6B44-B93E-514495EA6857}"/>
              </a:ext>
            </a:extLst>
          </p:cNvPr>
          <p:cNvSpPr txBox="1"/>
          <p:nvPr/>
        </p:nvSpPr>
        <p:spPr>
          <a:xfrm>
            <a:off x="443752" y="3671046"/>
            <a:ext cx="4210999" cy="584775"/>
          </a:xfrm>
          <a:prstGeom prst="rect">
            <a:avLst/>
          </a:prstGeom>
          <a:noFill/>
        </p:spPr>
        <p:txBody>
          <a:bodyPr wrap="square" rtlCol="0">
            <a:spAutoFit/>
          </a:bodyPr>
          <a:lstStyle/>
          <a:p>
            <a:r>
              <a:rPr lang="en-US" sz="3200" dirty="0"/>
              <a:t>Sam </a:t>
            </a:r>
            <a:r>
              <a:rPr lang="en-US" sz="3200" dirty="0" err="1"/>
              <a:t>Charrington</a:t>
            </a:r>
            <a:endParaRPr lang="en-US" sz="3200" dirty="0"/>
          </a:p>
        </p:txBody>
      </p:sp>
      <p:pic>
        <p:nvPicPr>
          <p:cNvPr id="6" name="Picture 5">
            <a:extLst>
              <a:ext uri="{FF2B5EF4-FFF2-40B4-BE49-F238E27FC236}">
                <a16:creationId xmlns:a16="http://schemas.microsoft.com/office/drawing/2014/main" id="{DD92F989-D992-C34B-8082-A5F4731B6219}"/>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8611" y="161364"/>
            <a:ext cx="3509682" cy="3509682"/>
          </a:xfrm>
          <a:prstGeom prst="rect">
            <a:avLst/>
          </a:prstGeom>
        </p:spPr>
      </p:pic>
    </p:spTree>
    <p:extLst>
      <p:ext uri="{BB962C8B-B14F-4D97-AF65-F5344CB8AC3E}">
        <p14:creationId xmlns:p14="http://schemas.microsoft.com/office/powerpoint/2010/main" val="3889083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BD4D4A-5307-FB4E-A5BE-D8D0DEB8D7B9}"/>
              </a:ext>
            </a:extLst>
          </p:cNvPr>
          <p:cNvPicPr>
            <a:picLocks noChangeAspect="1"/>
          </p:cNvPicPr>
          <p:nvPr/>
        </p:nvPicPr>
        <p:blipFill>
          <a:blip r:embed="rId2"/>
          <a:stretch>
            <a:fillRect/>
          </a:stretch>
        </p:blipFill>
        <p:spPr>
          <a:xfrm>
            <a:off x="392579" y="1439208"/>
            <a:ext cx="11595100" cy="5270500"/>
          </a:xfrm>
          <a:prstGeom prst="rect">
            <a:avLst/>
          </a:prstGeom>
        </p:spPr>
      </p:pic>
      <p:sp>
        <p:nvSpPr>
          <p:cNvPr id="6" name="TextBox 5">
            <a:extLst>
              <a:ext uri="{FF2B5EF4-FFF2-40B4-BE49-F238E27FC236}">
                <a16:creationId xmlns:a16="http://schemas.microsoft.com/office/drawing/2014/main" id="{9715C0CF-8D8E-744D-9C4F-3E3351193E01}"/>
              </a:ext>
            </a:extLst>
          </p:cNvPr>
          <p:cNvSpPr txBox="1"/>
          <p:nvPr/>
        </p:nvSpPr>
        <p:spPr>
          <a:xfrm>
            <a:off x="392579" y="215153"/>
            <a:ext cx="9638927" cy="584775"/>
          </a:xfrm>
          <a:prstGeom prst="rect">
            <a:avLst/>
          </a:prstGeom>
          <a:noFill/>
        </p:spPr>
        <p:txBody>
          <a:bodyPr wrap="square" rtlCol="0">
            <a:spAutoFit/>
          </a:bodyPr>
          <a:lstStyle/>
          <a:p>
            <a:r>
              <a:rPr lang="en-US" sz="3200" b="1" dirty="0" err="1"/>
              <a:t>DeepLearning.ai</a:t>
            </a:r>
            <a:r>
              <a:rPr lang="en-US" sz="3200" b="1" dirty="0"/>
              <a:t> – Coursera course by Andrew Ng</a:t>
            </a:r>
          </a:p>
        </p:txBody>
      </p:sp>
    </p:spTree>
    <p:extLst>
      <p:ext uri="{BB962C8B-B14F-4D97-AF65-F5344CB8AC3E}">
        <p14:creationId xmlns:p14="http://schemas.microsoft.com/office/powerpoint/2010/main" val="107901936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345</Words>
  <Application>Microsoft Macintosh PowerPoint</Application>
  <PresentationFormat>Widescreen</PresentationFormat>
  <Paragraphs>28</Paragraphs>
  <Slides>10</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Lev Selector</cp:lastModifiedBy>
  <cp:revision>10</cp:revision>
  <dcterms:modified xsi:type="dcterms:W3CDTF">2022-02-08T15:43:54Z</dcterms:modified>
</cp:coreProperties>
</file>